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B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3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3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8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5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2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8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0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8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D95B-D1FB-4257-91AB-DFD7084D78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30D97-A16D-4952-A93B-00DE59B3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bileserv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bileser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obileserve.wistia.com/medias/no7ey9n14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706" y="561703"/>
            <a:ext cx="7816588" cy="48332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Easy, electronic volunteer hour tracking.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4898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11200" y="1670142"/>
            <a:ext cx="46116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Click the Activity Log to view the status of the hours you have submitted.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No symbol = pending approval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r>
              <a:rPr lang="en-US" sz="2000" b="1" dirty="0" smtClean="0"/>
              <a:t> = hours were rejected, click the entry to learn more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       = hours were approved and added to your approved total</a:t>
            </a:r>
          </a:p>
        </p:txBody>
      </p:sp>
      <p:pic>
        <p:nvPicPr>
          <p:cNvPr id="1026" name="Picture 2" descr="Green Checkmark Vector Illustration Stock Illustration - Download Image Now  -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6" t="20015" r="16382" b="19996"/>
          <a:stretch/>
        </p:blipFill>
        <p:spPr bwMode="auto">
          <a:xfrm>
            <a:off x="5351418" y="3556803"/>
            <a:ext cx="339634" cy="27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Checking Your Hours</a:t>
            </a:r>
            <a:endParaRPr lang="en-US" sz="6000" dirty="0">
              <a:latin typeface="+mn-l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344"/>
          <a:stretch/>
        </p:blipFill>
        <p:spPr>
          <a:xfrm>
            <a:off x="237311" y="1690688"/>
            <a:ext cx="4673888" cy="380877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7526816" y="5862785"/>
            <a:ext cx="4453570" cy="8982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1" b="31963"/>
          <a:stretch/>
        </p:blipFill>
        <p:spPr>
          <a:xfrm>
            <a:off x="9522824" y="2260594"/>
            <a:ext cx="2325810" cy="3141058"/>
          </a:xfrm>
          <a:prstGeom prst="rect">
            <a:avLst/>
          </a:prstGeom>
        </p:spPr>
      </p:pic>
      <p:cxnSp>
        <p:nvCxnSpPr>
          <p:cNvPr id="11" name="Curved Connector 10"/>
          <p:cNvCxnSpPr/>
          <p:nvPr/>
        </p:nvCxnSpPr>
        <p:spPr>
          <a:xfrm flipV="1">
            <a:off x="7654091" y="2995705"/>
            <a:ext cx="1785692" cy="452889"/>
          </a:xfrm>
          <a:prstGeom prst="curvedConnector3">
            <a:avLst>
              <a:gd name="adj1" fmla="val 70483"/>
            </a:avLst>
          </a:prstGeom>
          <a:ln w="76200">
            <a:solidFill>
              <a:srgbClr val="44BFEE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327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F.A.Q.s</a:t>
            </a:r>
            <a:endParaRPr lang="en-US" sz="60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7526816" y="5862785"/>
            <a:ext cx="4453570" cy="8982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</a:t>
            </a:r>
            <a:r>
              <a:rPr lang="en-US" dirty="0" smtClean="0"/>
              <a:t>What if I don’t remember all of this information?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n-US" dirty="0" smtClean="0"/>
              <a:t>We’ll include these slides, along with other helpful resources 	in the College/Career Center Canvas course under “Modules.”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</a:t>
            </a:r>
            <a:r>
              <a:rPr lang="en-US" dirty="0" smtClean="0"/>
              <a:t>When should I start using </a:t>
            </a:r>
            <a:r>
              <a:rPr lang="en-US" dirty="0" err="1" smtClean="0"/>
              <a:t>MobileServe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n-US" dirty="0" smtClean="0"/>
              <a:t>Right away! We will still accept paper submissions through 	June 30</a:t>
            </a:r>
            <a:r>
              <a:rPr lang="en-US" baseline="30000" dirty="0" smtClean="0"/>
              <a:t>th</a:t>
            </a:r>
            <a:r>
              <a:rPr lang="en-US" dirty="0" smtClean="0"/>
              <a:t>, but who wants to do paper-based submissions when 	you can use Mobile Serve?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</a:t>
            </a:r>
            <a:r>
              <a:rPr lang="en-US" dirty="0" smtClean="0"/>
              <a:t>Will the hours I submitted on paper be transferred to </a:t>
            </a:r>
            <a:r>
              <a:rPr lang="en-US" dirty="0" err="1" smtClean="0"/>
              <a:t>MobileServe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n-US" dirty="0" smtClean="0"/>
              <a:t>Yes! But the transfer likely will not take place until the 	beginning of next school year.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2117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F.A.Q.s</a:t>
            </a:r>
            <a:endParaRPr lang="en-US" sz="60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7526816" y="5862785"/>
            <a:ext cx="4453570" cy="8982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681"/>
            <a:ext cx="11022874" cy="47362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</a:t>
            </a:r>
            <a:r>
              <a:rPr lang="en-US" dirty="0" smtClean="0"/>
              <a:t>I don’t use a cell phone. How do I record my hours?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n-US" dirty="0" smtClean="0"/>
              <a:t>You can log into your account and record hours on the </a:t>
            </a:r>
            <a:r>
              <a:rPr lang="en-US" dirty="0" err="1" smtClean="0"/>
              <a:t>MobileServe</a:t>
            </a:r>
            <a:r>
              <a:rPr lang="en-US" dirty="0" smtClean="0"/>
              <a:t> 	website – </a:t>
            </a:r>
            <a:r>
              <a:rPr lang="en-US" dirty="0" smtClean="0">
                <a:hlinkClick r:id="rId3"/>
              </a:rPr>
              <a:t>www.mobileserve.com</a:t>
            </a:r>
            <a:r>
              <a:rPr lang="en-US" dirty="0" smtClean="0"/>
              <a:t>. </a:t>
            </a:r>
            <a:endParaRPr lang="en-US" b="1" dirty="0" smtClean="0">
              <a:solidFill>
                <a:srgbClr val="44BF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</a:t>
            </a:r>
            <a:r>
              <a:rPr lang="en-US" dirty="0" smtClean="0"/>
              <a:t>What are the Community Service and Distinguished Graduate recognition requirements?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n-US" dirty="0" smtClean="0"/>
              <a:t>Community Service recognition requires 200 service hours, including a 	minimum of 40 school hours. Distinguished Graduate requires 100 service 	hours, plus academic requirements.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</a:t>
            </a:r>
            <a:r>
              <a:rPr lang="en-US" dirty="0" smtClean="0"/>
              <a:t>What’s the difference between school hours and non-school hours?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n-US" dirty="0" smtClean="0"/>
              <a:t>Any community service done as a part of a Union event or 	school can 	count as school hours. However, hours done during the school day will 	NOT count for community service hours.</a:t>
            </a:r>
          </a:p>
          <a:p>
            <a:pPr marL="0" indent="0">
              <a:buNone/>
            </a:pPr>
            <a:endParaRPr lang="en-US" b="1" dirty="0">
              <a:solidFill>
                <a:srgbClr val="44BF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534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F.A.Q.s</a:t>
            </a:r>
            <a:endParaRPr lang="en-US" sz="60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7526816" y="5862785"/>
            <a:ext cx="4453570" cy="8982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022874" cy="4736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Other questions??</a:t>
            </a:r>
            <a:endParaRPr lang="en-US" dirty="0" smtClean="0"/>
          </a:p>
          <a:p>
            <a:pPr marL="0" indent="0">
              <a:buNone/>
            </a:pPr>
            <a:endParaRPr lang="en-US" b="1" dirty="0">
              <a:solidFill>
                <a:srgbClr val="44BF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557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Introducing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way to electronically submit and track your community service hours</a:t>
            </a:r>
          </a:p>
          <a:p>
            <a:r>
              <a:rPr lang="en-US" sz="3200" dirty="0" smtClean="0"/>
              <a:t>Will be the tracking system for both graduation service distinctions and National Honor Society requirements</a:t>
            </a:r>
          </a:p>
          <a:p>
            <a:r>
              <a:rPr lang="en-US" sz="3200" dirty="0" smtClean="0"/>
              <a:t>Platform for advertising school related volunteer opportunities</a:t>
            </a:r>
          </a:p>
          <a:p>
            <a:r>
              <a:rPr lang="en-US" sz="3200" dirty="0" smtClean="0"/>
              <a:t>Will allow students to connect with local organizations and non-profits needing volunteers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4548484" y="513476"/>
            <a:ext cx="4453570" cy="89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7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Accessing 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Mobile and web-based options</a:t>
            </a:r>
          </a:p>
          <a:p>
            <a:pPr lvl="1"/>
            <a:r>
              <a:rPr lang="en-US" sz="2800" dirty="0" smtClean="0">
                <a:hlinkClick r:id="rId2"/>
              </a:rPr>
              <a:t>www.mobileserve.com</a:t>
            </a:r>
            <a:endParaRPr lang="en-US" sz="2800" dirty="0" smtClean="0"/>
          </a:p>
          <a:p>
            <a:pPr lvl="1"/>
            <a:r>
              <a:rPr lang="en-US" sz="2800" dirty="0" err="1" smtClean="0"/>
              <a:t>MobileServe</a:t>
            </a:r>
            <a:r>
              <a:rPr lang="en-US" sz="2800" dirty="0" smtClean="0"/>
              <a:t> is available as a free mobile app in the Google Play and Apple App store and can be used on most smartphones and tablets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4025970" y="502253"/>
            <a:ext cx="4453570" cy="89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9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First Step: Claim Your Account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will need access to your UNION email in order to claim the account that has already been created for you.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mobileserve.wistia.com/medias/no7ey9n144</a:t>
            </a:r>
            <a:endParaRPr lang="en-US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7526816" y="5862785"/>
            <a:ext cx="4453570" cy="89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8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In NHS?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Make sure you are a member of both your graduating class and the NHS group</a:t>
            </a:r>
          </a:p>
          <a:p>
            <a:r>
              <a:rPr lang="en-US" dirty="0"/>
              <a:t>To join additional Groups or if you already have a </a:t>
            </a:r>
            <a:r>
              <a:rPr lang="en-US" dirty="0" err="1"/>
              <a:t>MobileServe</a:t>
            </a:r>
            <a:r>
              <a:rPr lang="en-US" dirty="0"/>
              <a:t> Account:</a:t>
            </a:r>
          </a:p>
          <a:p>
            <a:pPr lvl="1"/>
            <a:r>
              <a:rPr lang="en-US" dirty="0"/>
              <a:t>a. Go to your Settings page.</a:t>
            </a:r>
          </a:p>
          <a:p>
            <a:pPr lvl="1"/>
            <a:r>
              <a:rPr lang="en-US" dirty="0"/>
              <a:t>b. Click on Organizations.</a:t>
            </a:r>
          </a:p>
          <a:p>
            <a:pPr lvl="1"/>
            <a:r>
              <a:rPr lang="en-US" dirty="0"/>
              <a:t>c. Click “Join Organization” and enter </a:t>
            </a:r>
            <a:r>
              <a:rPr lang="en-US" dirty="0" smtClean="0"/>
              <a:t>the NHS group code: </a:t>
            </a:r>
            <a:r>
              <a:rPr lang="en-US" dirty="0"/>
              <a:t>09789B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d. When </a:t>
            </a:r>
            <a:r>
              <a:rPr lang="en-US" dirty="0" smtClean="0"/>
              <a:t>“UHS National Honor Society” pops up, </a:t>
            </a:r>
            <a:r>
              <a:rPr lang="en-US" dirty="0"/>
              <a:t>click “</a:t>
            </a:r>
            <a:r>
              <a:rPr lang="en-US" dirty="0" smtClean="0"/>
              <a:t>Join.”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7526816" y="5862785"/>
            <a:ext cx="4453570" cy="89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4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Logging Your Hours</a:t>
            </a:r>
            <a:endParaRPr lang="en-US" sz="6000" dirty="0"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88" y="1532252"/>
            <a:ext cx="2505751" cy="354196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7526816" y="5862785"/>
            <a:ext cx="4453570" cy="8982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413" y="1404288"/>
            <a:ext cx="3654973" cy="37145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19234" y="3900247"/>
            <a:ext cx="41716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44BFEE"/>
                </a:solidFill>
              </a:rPr>
              <a:t>2. </a:t>
            </a:r>
            <a:r>
              <a:rPr lang="en-US" sz="2400" b="1" dirty="0" smtClean="0"/>
              <a:t>Enter the date and number of hours you served.</a:t>
            </a:r>
          </a:p>
          <a:p>
            <a:r>
              <a:rPr lang="en-US" sz="2400" b="1" dirty="0" smtClean="0">
                <a:solidFill>
                  <a:srgbClr val="44BFEE"/>
                </a:solidFill>
              </a:rPr>
              <a:t>3. </a:t>
            </a:r>
            <a:r>
              <a:rPr lang="en-US" sz="2400" b="1" dirty="0" smtClean="0"/>
              <a:t>Enter name of the organization you served.</a:t>
            </a:r>
          </a:p>
          <a:p>
            <a:r>
              <a:rPr lang="en-US" sz="2400" b="1" dirty="0" smtClean="0">
                <a:solidFill>
                  <a:srgbClr val="44BFEE"/>
                </a:solidFill>
              </a:rPr>
              <a:t>4. </a:t>
            </a:r>
            <a:r>
              <a:rPr lang="en-US" sz="2400" b="1" dirty="0" smtClean="0"/>
              <a:t>Designate your hours as “school” or “non-school” hours.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90685" y="2885161"/>
            <a:ext cx="3043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44BFEE"/>
                </a:solidFill>
              </a:rPr>
              <a:t>1. </a:t>
            </a:r>
            <a:r>
              <a:rPr lang="en-US" sz="2400" b="1" dirty="0" smtClean="0"/>
              <a:t>On your dashboard, click “Log Your Hours.”</a:t>
            </a:r>
            <a:endParaRPr lang="en-US" sz="2400" b="1" dirty="0"/>
          </a:p>
        </p:txBody>
      </p:sp>
      <p:cxnSp>
        <p:nvCxnSpPr>
          <p:cNvPr id="15" name="Curved Connector 14"/>
          <p:cNvCxnSpPr/>
          <p:nvPr/>
        </p:nvCxnSpPr>
        <p:spPr>
          <a:xfrm rot="5400000" flipH="1" flipV="1">
            <a:off x="7597486" y="2489275"/>
            <a:ext cx="597012" cy="2224932"/>
          </a:xfrm>
          <a:prstGeom prst="curvedConnector2">
            <a:avLst/>
          </a:prstGeom>
          <a:ln w="76200">
            <a:solidFill>
              <a:srgbClr val="44BFEE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2404009" y="3699034"/>
            <a:ext cx="1366159" cy="1184251"/>
          </a:xfrm>
          <a:prstGeom prst="curvedConnector3">
            <a:avLst>
              <a:gd name="adj1" fmla="val -8327"/>
            </a:avLst>
          </a:prstGeom>
          <a:ln w="76200">
            <a:solidFill>
              <a:srgbClr val="44BFEE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endCxn id="7" idx="2"/>
          </p:cNvCxnSpPr>
          <p:nvPr/>
        </p:nvCxnSpPr>
        <p:spPr>
          <a:xfrm flipV="1">
            <a:off x="7466570" y="5118853"/>
            <a:ext cx="2686330" cy="883430"/>
          </a:xfrm>
          <a:prstGeom prst="curvedConnector2">
            <a:avLst/>
          </a:prstGeom>
          <a:ln w="76200">
            <a:solidFill>
              <a:srgbClr val="44BFEE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51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Logging Your Hours</a:t>
            </a:r>
            <a:endParaRPr lang="en-US" sz="6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298" y="1553537"/>
            <a:ext cx="6113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44BFEE"/>
                </a:solidFill>
              </a:rPr>
              <a:t>5. </a:t>
            </a:r>
            <a:r>
              <a:rPr lang="en-US" sz="2400" b="1" dirty="0" smtClean="0"/>
              <a:t>Tell us about your community service experience. You must write at least 6 thoughtful, complete sentences. </a:t>
            </a:r>
            <a:endParaRPr lang="en-US" sz="24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17" y="1741846"/>
            <a:ext cx="4877481" cy="33056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05471" y="2696084"/>
            <a:ext cx="296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Good! 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461" y="3606504"/>
            <a:ext cx="4343010" cy="2395286"/>
          </a:xfrm>
          <a:prstGeom prst="rect">
            <a:avLst/>
          </a:prstGeom>
        </p:spPr>
      </p:pic>
      <p:cxnSp>
        <p:nvCxnSpPr>
          <p:cNvPr id="11" name="Curved Connector 10"/>
          <p:cNvCxnSpPr/>
          <p:nvPr/>
        </p:nvCxnSpPr>
        <p:spPr>
          <a:xfrm rot="10800000" flipV="1">
            <a:off x="5164352" y="3099197"/>
            <a:ext cx="2682238" cy="225472"/>
          </a:xfrm>
          <a:prstGeom prst="curvedConnector3">
            <a:avLst>
              <a:gd name="adj1" fmla="val -12338"/>
            </a:avLst>
          </a:prstGeom>
          <a:ln w="76200">
            <a:solidFill>
              <a:srgbClr val="44BFEE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14203" y="5029927"/>
            <a:ext cx="296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good! 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Curved Connector 16"/>
          <p:cNvCxnSpPr/>
          <p:nvPr/>
        </p:nvCxnSpPr>
        <p:spPr>
          <a:xfrm flipV="1">
            <a:off x="6276009" y="4927051"/>
            <a:ext cx="1353739" cy="449800"/>
          </a:xfrm>
          <a:prstGeom prst="curvedConnector3">
            <a:avLst>
              <a:gd name="adj1" fmla="val 46140"/>
            </a:avLst>
          </a:prstGeom>
          <a:ln w="76200">
            <a:solidFill>
              <a:srgbClr val="44BFEE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7526816" y="5862785"/>
            <a:ext cx="4453570" cy="89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8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Logging Your Hours: Verification</a:t>
            </a:r>
            <a:endParaRPr lang="en-US" sz="60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7526816" y="5862785"/>
            <a:ext cx="4453570" cy="8982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455" y="2204131"/>
            <a:ext cx="3968931" cy="34850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64" y="1557800"/>
            <a:ext cx="2386382" cy="51673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34400" y="2037799"/>
            <a:ext cx="52465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44BFEE"/>
                </a:solidFill>
              </a:rPr>
              <a:t>6. </a:t>
            </a:r>
            <a:r>
              <a:rPr lang="en-US" sz="2000" b="1" dirty="0" smtClean="0"/>
              <a:t>Complete at least 2 of the following options to verify your hours: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Required: enter your volunteer supervisor’s name and email. They will receive an email to verify or not verify your hours. </a:t>
            </a:r>
          </a:p>
          <a:p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Options for the 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verification: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Get an electronic signature from the volunteer supervisor. (Mobile App only)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Submit photos of your experience.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Attach your location. 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96942" y="5760240"/>
            <a:ext cx="296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App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59387" y="1557800"/>
            <a:ext cx="296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44BF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Web-Based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Curved Connector 11"/>
          <p:cNvCxnSpPr/>
          <p:nvPr/>
        </p:nvCxnSpPr>
        <p:spPr>
          <a:xfrm rot="10800000" flipV="1">
            <a:off x="2140737" y="6181099"/>
            <a:ext cx="2682238" cy="225472"/>
          </a:xfrm>
          <a:prstGeom prst="curvedConnector3">
            <a:avLst>
              <a:gd name="adj1" fmla="val -12338"/>
            </a:avLst>
          </a:prstGeom>
          <a:ln w="76200">
            <a:solidFill>
              <a:srgbClr val="44BFEE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>
            <a:off x="11056033" y="1880965"/>
            <a:ext cx="595534" cy="517054"/>
          </a:xfrm>
          <a:prstGeom prst="curvedConnector3">
            <a:avLst>
              <a:gd name="adj1" fmla="val 120191"/>
            </a:avLst>
          </a:prstGeom>
          <a:ln w="76200">
            <a:solidFill>
              <a:srgbClr val="44BFEE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746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Checking Your Hours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Hours that are submitted are not automatically approved. </a:t>
            </a:r>
            <a:endParaRPr lang="en-US" dirty="0" smtClean="0"/>
          </a:p>
          <a:p>
            <a:r>
              <a:rPr lang="en-US" sz="3200" dirty="0" smtClean="0"/>
              <a:t>Students are responsible for checking the </a:t>
            </a:r>
            <a:r>
              <a:rPr lang="en-US" sz="3200" b="1" dirty="0" smtClean="0">
                <a:solidFill>
                  <a:srgbClr val="44BFEE"/>
                </a:solidFill>
              </a:rPr>
              <a:t>Activity Log </a:t>
            </a:r>
            <a:r>
              <a:rPr lang="en-US" sz="3200" dirty="0" smtClean="0"/>
              <a:t>to ensure that hours have been verified by the volunteer supervisor and approved by Union staff.</a:t>
            </a:r>
          </a:p>
          <a:p>
            <a:r>
              <a:rPr lang="en-US" sz="3200" dirty="0" smtClean="0"/>
              <a:t>If hours are not approved, students may or may not have the opportunity to make corrections and resubmit their hours for approval.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7" b="36526"/>
          <a:stretch/>
        </p:blipFill>
        <p:spPr>
          <a:xfrm>
            <a:off x="7526816" y="5862785"/>
            <a:ext cx="4453570" cy="89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8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4D596A2D91F47AB9E22216112770F" ma:contentTypeVersion="13" ma:contentTypeDescription="Create a new document." ma:contentTypeScope="" ma:versionID="75968be6f0b5bd7d8f474f25056827d5">
  <xsd:schema xmlns:xsd="http://www.w3.org/2001/XMLSchema" xmlns:xs="http://www.w3.org/2001/XMLSchema" xmlns:p="http://schemas.microsoft.com/office/2006/metadata/properties" xmlns:ns3="73fc77bc-bdda-4816-8a2c-f2f4aafdb5d6" xmlns:ns4="b46d3f92-3b19-4ff2-8b9a-ee8ad12396a2" targetNamespace="http://schemas.microsoft.com/office/2006/metadata/properties" ma:root="true" ma:fieldsID="fd2c3c3d1eb253a957adaf76c834bc2a" ns3:_="" ns4:_="">
    <xsd:import namespace="73fc77bc-bdda-4816-8a2c-f2f4aafdb5d6"/>
    <xsd:import namespace="b46d3f92-3b19-4ff2-8b9a-ee8ad12396a2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ingHintHash" minOccurs="0"/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fc77bc-bdda-4816-8a2c-f2f4aafdb5d6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d3f92-3b19-4ff2-8b9a-ee8ad12396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65DEBE-BF96-49CF-8D98-3CCE702FED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fc77bc-bdda-4816-8a2c-f2f4aafdb5d6"/>
    <ds:schemaRef ds:uri="b46d3f92-3b19-4ff2-8b9a-ee8ad12396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F020D3-235D-4674-99CA-855FD83895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F7C6B8-B0FE-4D6F-820E-FC43DD31BE70}">
  <ds:schemaRefs>
    <ds:schemaRef ds:uri="http://schemas.microsoft.com/office/2006/documentManagement/types"/>
    <ds:schemaRef ds:uri="b46d3f92-3b19-4ff2-8b9a-ee8ad12396a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73fc77bc-bdda-4816-8a2c-f2f4aafdb5d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709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Introducing</vt:lpstr>
      <vt:lpstr>Accessing </vt:lpstr>
      <vt:lpstr>First Step: Claim Your Account</vt:lpstr>
      <vt:lpstr>In NHS?</vt:lpstr>
      <vt:lpstr>Logging Your Hours</vt:lpstr>
      <vt:lpstr>Logging Your Hours</vt:lpstr>
      <vt:lpstr>Logging Your Hours: Verification</vt:lpstr>
      <vt:lpstr>Checking Your Hours</vt:lpstr>
      <vt:lpstr>Checking Your Hours</vt:lpstr>
      <vt:lpstr>F.A.Q.s</vt:lpstr>
      <vt:lpstr>F.A.Q.s</vt:lpstr>
      <vt:lpstr>F.A.Q.s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Ashley, Emily</dc:creator>
  <cp:lastModifiedBy>Ashley, Emily</cp:lastModifiedBy>
  <cp:revision>15</cp:revision>
  <dcterms:created xsi:type="dcterms:W3CDTF">2021-04-12T18:38:14Z</dcterms:created>
  <dcterms:modified xsi:type="dcterms:W3CDTF">2021-04-13T18:12:48Z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0x01010078F4D596A2D91F47AB9E22216112770F</vt:lpwstr>
  </property>
</Properties>
</file>